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AE2E3"/>
          </a:solidFill>
        </a:fill>
      </a:tcStyle>
    </a:wholeTbl>
    <a:band2H>
      <a:tcTxStyle b="def" i="def"/>
      <a:tcStyle>
        <a:tcBdr/>
        <a:fill>
          <a:solidFill>
            <a:srgbClr val="F5F1F2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FDBD7"/>
          </a:solidFill>
        </a:fill>
      </a:tcStyle>
    </a:wholeTbl>
    <a:band2H>
      <a:tcTxStyle b="def" i="def"/>
      <a:tcStyle>
        <a:tcBdr/>
        <a:fill>
          <a:solidFill>
            <a:srgbClr val="F7EEEC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8DFDC"/>
          </a:solidFill>
        </a:fill>
      </a:tcStyle>
    </a:wholeTbl>
    <a:band2H>
      <a:tcTxStyle b="def" i="def"/>
      <a:tcStyle>
        <a:tcBdr/>
        <a:fill>
          <a:solidFill>
            <a:srgbClr val="EDF0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/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457200" y="4517135"/>
            <a:ext cx="6581555" cy="137160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mersive palette Star of the sh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7"/>
          <p:cNvSpPr/>
          <p:nvPr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rgbClr val="8E796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128" name="Rectangle 8"/>
          <p:cNvSpPr/>
          <p:nvPr/>
        </p:nvSpPr>
        <p:spPr>
          <a:xfrm>
            <a:off x="6530702" y="495300"/>
            <a:ext cx="2931592" cy="262890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129" name="Rectangle 10"/>
          <p:cNvSpPr/>
          <p:nvPr/>
        </p:nvSpPr>
        <p:spPr>
          <a:xfrm>
            <a:off x="8852617" y="3863713"/>
            <a:ext cx="2921001" cy="2590801"/>
          </a:xfrm>
          <a:prstGeom prst="rect">
            <a:avLst/>
          </a:prstGeom>
          <a:solidFill>
            <a:srgbClr val="7C656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130" name="Rectangle 11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ln w="25400">
            <a:solidFill>
              <a:srgbClr val="AEA392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131" name="Title Text"/>
          <p:cNvSpPr txBox="1"/>
          <p:nvPr>
            <p:ph type="title"/>
          </p:nvPr>
        </p:nvSpPr>
        <p:spPr>
          <a:xfrm>
            <a:off x="457198" y="914400"/>
            <a:ext cx="5638804" cy="1572128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2" name="Body Level One…"/>
          <p:cNvSpPr txBox="1"/>
          <p:nvPr>
            <p:ph type="body" sz="half" idx="1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>
                <a:solidFill>
                  <a:srgbClr val="000000"/>
                </a:solidFill>
              </a:defRPr>
            </a:lvl1pPr>
            <a:lvl2pPr>
              <a:lnSpc>
                <a:spcPts val="3000"/>
              </a:lnSpc>
              <a:defRPr>
                <a:solidFill>
                  <a:srgbClr val="000000"/>
                </a:solidFill>
              </a:defRPr>
            </a:lvl2pPr>
            <a:lvl3pPr>
              <a:lnSpc>
                <a:spcPts val="3000"/>
              </a:lnSpc>
              <a:defRPr>
                <a:solidFill>
                  <a:srgbClr val="000000"/>
                </a:solidFill>
              </a:defRPr>
            </a:lvl3pPr>
            <a:lvl4pPr>
              <a:lnSpc>
                <a:spcPts val="3000"/>
              </a:lnSpc>
              <a:defRPr>
                <a:solidFill>
                  <a:srgbClr val="000000"/>
                </a:solidFill>
              </a:defRPr>
            </a:lvl4pPr>
            <a:lvl5pPr>
              <a:lnSpc>
                <a:spcPts val="3000"/>
              </a:lnSpc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3" name="Picture Placeholder 6"/>
          <p:cNvSpPr/>
          <p:nvPr>
            <p:ph type="pic" sz="half" idx="21"/>
          </p:nvPr>
        </p:nvSpPr>
        <p:spPr>
          <a:xfrm>
            <a:off x="6997700" y="914400"/>
            <a:ext cx="4334256" cy="50932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alette Amusements"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lick to edit title"/>
          <p:cNvSpPr txBox="1"/>
          <p:nvPr>
            <p:ph type="title" hasCustomPrompt="1"/>
          </p:nvPr>
        </p:nvSpPr>
        <p:spPr>
          <a:xfrm>
            <a:off x="457198" y="2569464"/>
            <a:ext cx="3619504" cy="1179581"/>
          </a:xfrm>
          <a:prstGeom prst="rect">
            <a:avLst/>
          </a:prstGeom>
        </p:spPr>
        <p:txBody>
          <a:bodyPr anchor="b"/>
          <a:lstStyle>
            <a:lvl1pPr>
              <a:lnSpc>
                <a:spcPts val="4000"/>
              </a:lnSpc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142" name="Picture Placeholder 8"/>
          <p:cNvSpPr/>
          <p:nvPr>
            <p:ph type="pic" sz="quarter" idx="21"/>
          </p:nvPr>
        </p:nvSpPr>
        <p:spPr>
          <a:xfrm>
            <a:off x="4279391" y="1463038"/>
            <a:ext cx="1499621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Picture Placeholder 8"/>
          <p:cNvSpPr/>
          <p:nvPr>
            <p:ph type="pic" sz="quarter" idx="22"/>
          </p:nvPr>
        </p:nvSpPr>
        <p:spPr>
          <a:xfrm>
            <a:off x="6227064" y="1463038"/>
            <a:ext cx="1499621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4" name="Picture Placeholder 8"/>
          <p:cNvSpPr/>
          <p:nvPr>
            <p:ph type="pic" sz="quarter" idx="23"/>
          </p:nvPr>
        </p:nvSpPr>
        <p:spPr>
          <a:xfrm>
            <a:off x="8174735" y="1463038"/>
            <a:ext cx="1499621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Picture Placeholder 8"/>
          <p:cNvSpPr/>
          <p:nvPr>
            <p:ph type="pic" sz="quarter" idx="24"/>
          </p:nvPr>
        </p:nvSpPr>
        <p:spPr>
          <a:xfrm>
            <a:off x="10122406" y="1463038"/>
            <a:ext cx="1499621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Picture Placeholder 8"/>
          <p:cNvSpPr/>
          <p:nvPr>
            <p:ph type="pic" sz="quarter" idx="25"/>
          </p:nvPr>
        </p:nvSpPr>
        <p:spPr>
          <a:xfrm>
            <a:off x="4279391" y="4087367"/>
            <a:ext cx="1499621" cy="21945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Picture Placeholder 8"/>
          <p:cNvSpPr/>
          <p:nvPr>
            <p:ph type="pic" sz="quarter" idx="26"/>
          </p:nvPr>
        </p:nvSpPr>
        <p:spPr>
          <a:xfrm>
            <a:off x="6227064" y="4087367"/>
            <a:ext cx="1499621" cy="21945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8" name="Picture Placeholder 8"/>
          <p:cNvSpPr/>
          <p:nvPr>
            <p:ph type="pic" sz="quarter" idx="27"/>
          </p:nvPr>
        </p:nvSpPr>
        <p:spPr>
          <a:xfrm>
            <a:off x="8174735" y="4087367"/>
            <a:ext cx="1499621" cy="21945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9" name="Picture Placeholder 8"/>
          <p:cNvSpPr/>
          <p:nvPr>
            <p:ph type="pic" sz="quarter" idx="28"/>
          </p:nvPr>
        </p:nvSpPr>
        <p:spPr>
          <a:xfrm>
            <a:off x="10122406" y="4087367"/>
            <a:ext cx="1499621" cy="21945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mersive palette Amusements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7"/>
          <p:cNvSpPr/>
          <p:nvPr/>
        </p:nvSpPr>
        <p:spPr>
          <a:xfrm>
            <a:off x="6712973" y="1651000"/>
            <a:ext cx="460463" cy="5207000"/>
          </a:xfrm>
          <a:prstGeom prst="rect">
            <a:avLst/>
          </a:prstGeom>
          <a:solidFill>
            <a:srgbClr val="85A0A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158" name="Rectangle 8"/>
          <p:cNvSpPr/>
          <p:nvPr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rgbClr val="EEC27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159" name="Rectangle 10"/>
          <p:cNvSpPr/>
          <p:nvPr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rgbClr val="D7507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160" name="Rectangle 11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ln w="25400">
            <a:solidFill>
              <a:srgbClr val="B38F6A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161" name="Title Text"/>
          <p:cNvSpPr txBox="1"/>
          <p:nvPr>
            <p:ph type="title"/>
          </p:nvPr>
        </p:nvSpPr>
        <p:spPr>
          <a:xfrm>
            <a:off x="457198" y="914400"/>
            <a:ext cx="5605273" cy="157212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quarter" idx="1" hasCustomPrompt="1"/>
          </p:nvPr>
        </p:nvSpPr>
        <p:spPr>
          <a:xfrm>
            <a:off x="457200" y="3072383"/>
            <a:ext cx="4946904" cy="2871217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</a:lvl1pPr>
            <a:lvl2pPr>
              <a:lnSpc>
                <a:spcPts val="3000"/>
              </a:lnSpc>
            </a:lvl2pPr>
            <a:lvl3pPr>
              <a:lnSpc>
                <a:spcPts val="3000"/>
              </a:lnSpc>
            </a:lvl3pPr>
            <a:lvl4pPr>
              <a:lnSpc>
                <a:spcPts val="3000"/>
              </a:lnSpc>
            </a:lvl4pPr>
            <a:lvl5pPr>
              <a:lnSpc>
                <a:spcPts val="3000"/>
              </a:lnSpc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3" name="Picture Placeholder 6"/>
          <p:cNvSpPr/>
          <p:nvPr>
            <p:ph type="pic" sz="half" idx="21"/>
          </p:nvPr>
        </p:nvSpPr>
        <p:spPr>
          <a:xfrm>
            <a:off x="7178040" y="457200"/>
            <a:ext cx="4562861" cy="640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0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7"/>
          <p:cNvSpPr/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57200" y="4517135"/>
            <a:ext cx="6581555" cy="137160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7"/>
          <p:cNvSpPr/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half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2" name="Text Placeholder 6"/>
          <p:cNvSpPr/>
          <p:nvPr>
            <p:ph type="body" sz="quarter" idx="22" hasCustomPrompt="1"/>
          </p:nvPr>
        </p:nvSpPr>
        <p:spPr>
          <a:xfrm>
            <a:off x="630936" y="4498847"/>
            <a:ext cx="2121408" cy="62179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800"/>
              </a:lnSpc>
              <a:defRPr b="1" sz="1200">
                <a:solidFill>
                  <a:srgbClr val="000000"/>
                </a:solidFill>
              </a:defRPr>
            </a:lvl1pPr>
          </a:lstStyle>
          <a:p>
            <a:pPr/>
            <a:r>
              <a:t>Click to text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alette Balance act"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lick to edit title"/>
          <p:cNvSpPr txBox="1"/>
          <p:nvPr>
            <p:ph type="title" hasCustomPrompt="1"/>
          </p:nvPr>
        </p:nvSpPr>
        <p:spPr>
          <a:xfrm>
            <a:off x="457198" y="2569464"/>
            <a:ext cx="3619504" cy="1179581"/>
          </a:xfrm>
          <a:prstGeom prst="rect">
            <a:avLst/>
          </a:prstGeom>
        </p:spPr>
        <p:txBody>
          <a:bodyPr anchor="b"/>
          <a:lstStyle>
            <a:lvl1pPr>
              <a:lnSpc>
                <a:spcPts val="4000"/>
              </a:lnSpc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41" name="Picture Placeholder 8"/>
          <p:cNvSpPr/>
          <p:nvPr>
            <p:ph type="pic" sz="quarter" idx="21"/>
          </p:nvPr>
        </p:nvSpPr>
        <p:spPr>
          <a:xfrm>
            <a:off x="4279391" y="1463038"/>
            <a:ext cx="1499621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Picture Placeholder 8"/>
          <p:cNvSpPr/>
          <p:nvPr>
            <p:ph type="pic" sz="quarter" idx="22"/>
          </p:nvPr>
        </p:nvSpPr>
        <p:spPr>
          <a:xfrm>
            <a:off x="6227064" y="1463038"/>
            <a:ext cx="1499621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Picture Placeholder 8"/>
          <p:cNvSpPr/>
          <p:nvPr>
            <p:ph type="pic" sz="quarter" idx="23"/>
          </p:nvPr>
        </p:nvSpPr>
        <p:spPr>
          <a:xfrm>
            <a:off x="8174735" y="1463038"/>
            <a:ext cx="1499621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4" name="Picture Placeholder 8"/>
          <p:cNvSpPr/>
          <p:nvPr>
            <p:ph type="pic" sz="quarter" idx="24"/>
          </p:nvPr>
        </p:nvSpPr>
        <p:spPr>
          <a:xfrm>
            <a:off x="10122406" y="1463038"/>
            <a:ext cx="1499621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5" name="Picture Placeholder 8"/>
          <p:cNvSpPr/>
          <p:nvPr>
            <p:ph type="pic" sz="quarter" idx="25"/>
          </p:nvPr>
        </p:nvSpPr>
        <p:spPr>
          <a:xfrm>
            <a:off x="4279391" y="4087367"/>
            <a:ext cx="1499621" cy="21945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6" name="Picture Placeholder 8"/>
          <p:cNvSpPr/>
          <p:nvPr>
            <p:ph type="pic" sz="quarter" idx="26"/>
          </p:nvPr>
        </p:nvSpPr>
        <p:spPr>
          <a:xfrm>
            <a:off x="6227064" y="4087367"/>
            <a:ext cx="1499621" cy="21945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7" name="Picture Placeholder 8"/>
          <p:cNvSpPr/>
          <p:nvPr>
            <p:ph type="pic" sz="quarter" idx="27"/>
          </p:nvPr>
        </p:nvSpPr>
        <p:spPr>
          <a:xfrm>
            <a:off x="8174735" y="4087367"/>
            <a:ext cx="1499621" cy="21945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8" name="Picture Placeholder 8"/>
          <p:cNvSpPr/>
          <p:nvPr>
            <p:ph type="pic" sz="quarter" idx="28"/>
          </p:nvPr>
        </p:nvSpPr>
        <p:spPr>
          <a:xfrm>
            <a:off x="10122406" y="4087367"/>
            <a:ext cx="1499621" cy="21945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mersive palette Balancing Act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10"/>
          <p:cNvSpPr/>
          <p:nvPr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457198" y="1399032"/>
            <a:ext cx="3619504" cy="87782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 hasCustomPrompt="1"/>
          </p:nvPr>
        </p:nvSpPr>
        <p:spPr>
          <a:xfrm>
            <a:off x="457200" y="2779776"/>
            <a:ext cx="3465577" cy="3255265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</a:lvl1pPr>
            <a:lvl2pPr>
              <a:lnSpc>
                <a:spcPts val="3000"/>
              </a:lnSpc>
            </a:lvl2pPr>
            <a:lvl3pPr>
              <a:lnSpc>
                <a:spcPts val="3000"/>
              </a:lnSpc>
            </a:lvl3pPr>
            <a:lvl4pPr>
              <a:lnSpc>
                <a:spcPts val="3000"/>
              </a:lnSpc>
            </a:lvl4pPr>
            <a:lvl5pPr>
              <a:lnSpc>
                <a:spcPts val="3000"/>
              </a:lnSpc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9" name="Picture Placeholder 6"/>
          <p:cNvSpPr/>
          <p:nvPr>
            <p:ph type="pic" idx="21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0" name="Rectangle 7"/>
          <p:cNvSpPr/>
          <p:nvPr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61" name="Rectangle 8"/>
          <p:cNvSpPr/>
          <p:nvPr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/>
          <p:nvPr>
            <p:ph type="title"/>
          </p:nvPr>
        </p:nvSpPr>
        <p:spPr>
          <a:xfrm>
            <a:off x="457198" y="914400"/>
            <a:ext cx="7467604" cy="1572768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defRPr cap="none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half" idx="1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buSzPct val="100000"/>
              <a:buAutoNum type="arabicPeriod" startAt="1"/>
              <a:defRPr>
                <a:solidFill>
                  <a:srgbClr val="000000"/>
                </a:solidFill>
              </a:defRPr>
            </a:lvl1pPr>
            <a:lvl2pPr>
              <a:lnSpc>
                <a:spcPts val="3000"/>
              </a:lnSpc>
              <a:defRPr>
                <a:solidFill>
                  <a:srgbClr val="000000"/>
                </a:solidFill>
              </a:defRPr>
            </a:lvl2pPr>
            <a:lvl3pPr>
              <a:lnSpc>
                <a:spcPts val="3000"/>
              </a:lnSpc>
              <a:defRPr>
                <a:solidFill>
                  <a:srgbClr val="000000"/>
                </a:solidFill>
              </a:defRPr>
            </a:lvl3pPr>
            <a:lvl4pPr>
              <a:lnSpc>
                <a:spcPts val="3000"/>
              </a:lnSpc>
              <a:defRPr>
                <a:solidFill>
                  <a:srgbClr val="000000"/>
                </a:solidFill>
              </a:defRPr>
            </a:lvl4pPr>
            <a:lvl5pPr>
              <a:lnSpc>
                <a:spcPts val="3000"/>
              </a:lnSpc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1" name="Picture Placeholder 2"/>
          <p:cNvSpPr/>
          <p:nvPr>
            <p:ph type="pic" sz="quarter" idx="21"/>
          </p:nvPr>
        </p:nvSpPr>
        <p:spPr>
          <a:xfrm>
            <a:off x="8115300" y="1384300"/>
            <a:ext cx="3410712" cy="457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alette Wellspring"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lick to edit title"/>
          <p:cNvSpPr txBox="1"/>
          <p:nvPr>
            <p:ph type="title" hasCustomPrompt="1"/>
          </p:nvPr>
        </p:nvSpPr>
        <p:spPr>
          <a:xfrm>
            <a:off x="457198" y="2569464"/>
            <a:ext cx="3619504" cy="1179581"/>
          </a:xfrm>
          <a:prstGeom prst="rect">
            <a:avLst/>
          </a:prstGeom>
        </p:spPr>
        <p:txBody>
          <a:bodyPr anchor="b"/>
          <a:lstStyle>
            <a:lvl1pPr>
              <a:lnSpc>
                <a:spcPts val="4000"/>
              </a:lnSpc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80" name="Picture Placeholder 8"/>
          <p:cNvSpPr/>
          <p:nvPr>
            <p:ph type="pic" sz="quarter" idx="21"/>
          </p:nvPr>
        </p:nvSpPr>
        <p:spPr>
          <a:xfrm>
            <a:off x="4279391" y="1463038"/>
            <a:ext cx="1499621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1" name="Picture Placeholder 8"/>
          <p:cNvSpPr/>
          <p:nvPr>
            <p:ph type="pic" sz="quarter" idx="22"/>
          </p:nvPr>
        </p:nvSpPr>
        <p:spPr>
          <a:xfrm>
            <a:off x="6227064" y="1463038"/>
            <a:ext cx="1499621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2" name="Picture Placeholder 8"/>
          <p:cNvSpPr/>
          <p:nvPr>
            <p:ph type="pic" sz="quarter" idx="23"/>
          </p:nvPr>
        </p:nvSpPr>
        <p:spPr>
          <a:xfrm>
            <a:off x="8174735" y="1463038"/>
            <a:ext cx="1499621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Picture Placeholder 8"/>
          <p:cNvSpPr/>
          <p:nvPr>
            <p:ph type="pic" sz="quarter" idx="24"/>
          </p:nvPr>
        </p:nvSpPr>
        <p:spPr>
          <a:xfrm>
            <a:off x="10122406" y="1463038"/>
            <a:ext cx="1499621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Picture Placeholder 8"/>
          <p:cNvSpPr/>
          <p:nvPr>
            <p:ph type="pic" sz="quarter" idx="25"/>
          </p:nvPr>
        </p:nvSpPr>
        <p:spPr>
          <a:xfrm>
            <a:off x="4279391" y="4087367"/>
            <a:ext cx="1499621" cy="21945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5" name="Picture Placeholder 8"/>
          <p:cNvSpPr/>
          <p:nvPr>
            <p:ph type="pic" sz="quarter" idx="26"/>
          </p:nvPr>
        </p:nvSpPr>
        <p:spPr>
          <a:xfrm>
            <a:off x="6227064" y="4087367"/>
            <a:ext cx="1499621" cy="21945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Picture Placeholder 8"/>
          <p:cNvSpPr/>
          <p:nvPr>
            <p:ph type="pic" sz="quarter" idx="27"/>
          </p:nvPr>
        </p:nvSpPr>
        <p:spPr>
          <a:xfrm>
            <a:off x="8174735" y="4087367"/>
            <a:ext cx="1499621" cy="21945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Picture Placeholder 8"/>
          <p:cNvSpPr/>
          <p:nvPr>
            <p:ph type="pic" sz="quarter" idx="28"/>
          </p:nvPr>
        </p:nvSpPr>
        <p:spPr>
          <a:xfrm>
            <a:off x="10122406" y="4087367"/>
            <a:ext cx="1499621" cy="21945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mersive palette Wellspring">
    <p:bg>
      <p:bgPr>
        <a:solidFill>
          <a:srgbClr val="A1CA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7"/>
          <p:cNvSpPr/>
          <p:nvPr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rgbClr val="CFBF5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96" name="Rectangle 8"/>
          <p:cNvSpPr/>
          <p:nvPr/>
        </p:nvSpPr>
        <p:spPr>
          <a:xfrm rot="5400000">
            <a:off x="10740656" y="5406656"/>
            <a:ext cx="2445488" cy="457205"/>
          </a:xfrm>
          <a:prstGeom prst="rect">
            <a:avLst/>
          </a:prstGeom>
          <a:solidFill>
            <a:srgbClr val="8A589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97" name="Rectangle 10"/>
          <p:cNvSpPr/>
          <p:nvPr/>
        </p:nvSpPr>
        <p:spPr>
          <a:xfrm>
            <a:off x="7982711" y="495300"/>
            <a:ext cx="3753616" cy="5943600"/>
          </a:xfrm>
          <a:prstGeom prst="rect">
            <a:avLst/>
          </a:prstGeom>
          <a:solidFill>
            <a:srgbClr val="48996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98" name="Rectangle 11"/>
          <p:cNvSpPr/>
          <p:nvPr/>
        </p:nvSpPr>
        <p:spPr>
          <a:xfrm>
            <a:off x="4251157" y="495300"/>
            <a:ext cx="3787062" cy="594360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99" name="Body Level One…"/>
          <p:cNvSpPr txBox="1"/>
          <p:nvPr>
            <p:ph type="body" sz="quarter" idx="1" hasCustomPrompt="1"/>
          </p:nvPr>
        </p:nvSpPr>
        <p:spPr>
          <a:xfrm>
            <a:off x="457200" y="2779776"/>
            <a:ext cx="3465577" cy="3255265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>
                <a:solidFill>
                  <a:srgbClr val="000000"/>
                </a:solidFill>
              </a:defRPr>
            </a:lvl1pPr>
            <a:lvl2pPr>
              <a:lnSpc>
                <a:spcPts val="3000"/>
              </a:lnSpc>
              <a:defRPr>
                <a:solidFill>
                  <a:srgbClr val="000000"/>
                </a:solidFill>
              </a:defRPr>
            </a:lvl2pPr>
            <a:lvl3pPr>
              <a:lnSpc>
                <a:spcPts val="3000"/>
              </a:lnSpc>
              <a:defRPr>
                <a:solidFill>
                  <a:srgbClr val="000000"/>
                </a:solidFill>
              </a:defRPr>
            </a:lvl3pPr>
            <a:lvl4pPr>
              <a:lnSpc>
                <a:spcPts val="3000"/>
              </a:lnSpc>
              <a:defRPr>
                <a:solidFill>
                  <a:srgbClr val="000000"/>
                </a:solidFill>
              </a:defRPr>
            </a:lvl4pPr>
            <a:lvl5pPr>
              <a:lnSpc>
                <a:spcPts val="3000"/>
              </a:lnSpc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Picture Placeholder 6"/>
          <p:cNvSpPr/>
          <p:nvPr>
            <p:ph type="pic" sz="half" idx="21"/>
          </p:nvPr>
        </p:nvSpPr>
        <p:spPr>
          <a:xfrm>
            <a:off x="4709159" y="960119"/>
            <a:ext cx="6574537" cy="50749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1" name="Rectangle 12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ln w="25400">
            <a:solidFill>
              <a:srgbClr val="8C589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102" name="Straight Connector 13"/>
          <p:cNvSpPr/>
          <p:nvPr/>
        </p:nvSpPr>
        <p:spPr>
          <a:xfrm>
            <a:off x="228598" y="2415908"/>
            <a:ext cx="4022563" cy="5"/>
          </a:xfrm>
          <a:prstGeom prst="line">
            <a:avLst/>
          </a:prstGeom>
          <a:ln w="25400">
            <a:solidFill>
              <a:srgbClr val="8C5896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3" name="Title Text"/>
          <p:cNvSpPr txBox="1"/>
          <p:nvPr>
            <p:ph type="title"/>
          </p:nvPr>
        </p:nvSpPr>
        <p:spPr>
          <a:xfrm>
            <a:off x="457198" y="1371600"/>
            <a:ext cx="3619504" cy="877826"/>
          </a:xfrm>
          <a:prstGeom prst="rect">
            <a:avLst/>
          </a:prstGeom>
        </p:spPr>
        <p:txBody>
          <a:bodyPr/>
          <a:lstStyle>
            <a:lvl1pPr>
              <a:lnSpc>
                <a:spcPts val="4300"/>
              </a:lnSpc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alette Star of the show"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lick to edit title"/>
          <p:cNvSpPr txBox="1"/>
          <p:nvPr>
            <p:ph type="title" hasCustomPrompt="1"/>
          </p:nvPr>
        </p:nvSpPr>
        <p:spPr>
          <a:xfrm>
            <a:off x="457198" y="2569464"/>
            <a:ext cx="3619504" cy="1179581"/>
          </a:xfrm>
          <a:prstGeom prst="rect">
            <a:avLst/>
          </a:prstGeom>
        </p:spPr>
        <p:txBody>
          <a:bodyPr anchor="t"/>
          <a:lstStyle>
            <a:lvl1pPr>
              <a:lnSpc>
                <a:spcPts val="4000"/>
              </a:lnSpc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112" name="Picture Placeholder 8"/>
          <p:cNvSpPr/>
          <p:nvPr>
            <p:ph type="pic" sz="quarter" idx="21"/>
          </p:nvPr>
        </p:nvSpPr>
        <p:spPr>
          <a:xfrm>
            <a:off x="4279391" y="1463038"/>
            <a:ext cx="1499621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Picture Placeholder 8"/>
          <p:cNvSpPr/>
          <p:nvPr>
            <p:ph type="pic" sz="quarter" idx="22"/>
          </p:nvPr>
        </p:nvSpPr>
        <p:spPr>
          <a:xfrm>
            <a:off x="6227064" y="1463038"/>
            <a:ext cx="1499621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Picture Placeholder 8"/>
          <p:cNvSpPr/>
          <p:nvPr>
            <p:ph type="pic" sz="quarter" idx="23"/>
          </p:nvPr>
        </p:nvSpPr>
        <p:spPr>
          <a:xfrm>
            <a:off x="8174735" y="1463038"/>
            <a:ext cx="1499621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Picture Placeholder 8"/>
          <p:cNvSpPr/>
          <p:nvPr>
            <p:ph type="pic" sz="quarter" idx="24"/>
          </p:nvPr>
        </p:nvSpPr>
        <p:spPr>
          <a:xfrm>
            <a:off x="10122406" y="1463038"/>
            <a:ext cx="1499621" cy="21945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Picture Placeholder 8"/>
          <p:cNvSpPr/>
          <p:nvPr>
            <p:ph type="pic" sz="quarter" idx="25"/>
          </p:nvPr>
        </p:nvSpPr>
        <p:spPr>
          <a:xfrm>
            <a:off x="4279391" y="4087367"/>
            <a:ext cx="1499621" cy="21945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7" name="Picture Placeholder 8"/>
          <p:cNvSpPr/>
          <p:nvPr>
            <p:ph type="pic" sz="quarter" idx="26"/>
          </p:nvPr>
        </p:nvSpPr>
        <p:spPr>
          <a:xfrm>
            <a:off x="6227064" y="4087367"/>
            <a:ext cx="1499621" cy="21945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8" name="Picture Placeholder 8"/>
          <p:cNvSpPr/>
          <p:nvPr>
            <p:ph type="pic" sz="quarter" idx="27"/>
          </p:nvPr>
        </p:nvSpPr>
        <p:spPr>
          <a:xfrm>
            <a:off x="8174735" y="4087367"/>
            <a:ext cx="1499621" cy="21945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9" name="Picture Placeholder 8"/>
          <p:cNvSpPr/>
          <p:nvPr>
            <p:ph type="pic" sz="quarter" idx="28"/>
          </p:nvPr>
        </p:nvSpPr>
        <p:spPr>
          <a:xfrm>
            <a:off x="10122406" y="4087367"/>
            <a:ext cx="1499621" cy="21945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198" y="914400"/>
            <a:ext cx="11174822" cy="90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3429000" y="2240277"/>
            <a:ext cx="4645153" cy="4197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39691" y="6215382"/>
            <a:ext cx="297911" cy="2819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Segoe UI Light"/>
          <a:ea typeface="Segoe UI Light"/>
          <a:cs typeface="Segoe UI Light"/>
          <a:sym typeface="Segoe UI Light"/>
        </a:defRPr>
      </a:lvl9pPr>
    </p:titleStyle>
    <p:bodyStyle>
      <a:lvl1pPr marL="0" marR="0" indent="0" algn="l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1pPr>
      <a:lvl2pPr marL="0" marR="0" indent="0" algn="l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2pPr>
      <a:lvl3pPr marL="0" marR="0" indent="0" algn="l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3pPr>
      <a:lvl4pPr marL="0" marR="0" indent="0" algn="l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4pPr>
      <a:lvl5pPr marL="0" marR="0" indent="0" algn="l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5pPr>
      <a:lvl6pPr marL="2514600" marR="0" indent="-228600" algn="l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6pPr>
      <a:lvl7pPr marL="2971800" marR="0" indent="-228600" algn="l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7pPr>
      <a:lvl8pPr marL="3429000" marR="0" indent="-228600" algn="l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8pPr>
      <a:lvl9pPr marL="3886200" marR="0" indent="-228600" algn="l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Segoe UI"/>
          <a:ea typeface="Segoe UI"/>
          <a:cs typeface="Segoe UI"/>
          <a:sym typeface="Segoe U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mailto:sahdhin@iu.edu" TargetMode="External"/><Relationship Id="rId4" Type="http://schemas.openxmlformats.org/officeDocument/2006/relationships/hyperlink" Target="mailto:pwagle@iupui.edu" TargetMode="External"/><Relationship Id="rId5" Type="http://schemas.openxmlformats.org/officeDocument/2006/relationships/hyperlink" Target="mailto:margree@iu.edu" TargetMode="External"/><Relationship Id="rId6" Type="http://schemas.openxmlformats.org/officeDocument/2006/relationships/hyperlink" Target="mailto:singhku@iu.edu" TargetMode="External"/><Relationship Id="rId7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Picture Placeholder 7"/>
          <p:cNvGrpSpPr/>
          <p:nvPr/>
        </p:nvGrpSpPr>
        <p:grpSpPr>
          <a:xfrm>
            <a:off x="0" y="-22"/>
            <a:ext cx="12192000" cy="7029393"/>
            <a:chOff x="0" y="-11"/>
            <a:chExt cx="12192000" cy="7029392"/>
          </a:xfrm>
        </p:grpSpPr>
        <p:sp>
          <p:nvSpPr>
            <p:cNvPr id="173" name="Rectangle"/>
            <p:cNvSpPr/>
            <p:nvPr/>
          </p:nvSpPr>
          <p:spPr>
            <a:xfrm>
              <a:off x="0" y="-12"/>
              <a:ext cx="12192000" cy="70293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pic>
          <p:nvPicPr>
            <p:cNvPr id="174" name="image1.jpeg" descr="image1.jpeg"/>
            <p:cNvPicPr>
              <a:picLocks noChangeAspect="1"/>
            </p:cNvPicPr>
            <p:nvPr/>
          </p:nvPicPr>
          <p:blipFill>
            <a:blip r:embed="rId2">
              <a:alphaModFix amt="35000"/>
              <a:extLst/>
            </a:blip>
            <a:srcRect l="0" t="0" r="0" b="29"/>
            <a:stretch>
              <a:fillRect/>
            </a:stretch>
          </p:blipFill>
          <p:spPr>
            <a:xfrm>
              <a:off x="0" y="-9"/>
              <a:ext cx="12192000" cy="70293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6" name="Title 3"/>
          <p:cNvSpPr txBox="1"/>
          <p:nvPr>
            <p:ph type="title"/>
          </p:nvPr>
        </p:nvSpPr>
        <p:spPr>
          <a:xfrm>
            <a:off x="554197" y="1078401"/>
            <a:ext cx="5896636" cy="5798726"/>
          </a:xfrm>
          <a:prstGeom prst="rect">
            <a:avLst/>
          </a:prstGeom>
        </p:spPr>
        <p:txBody>
          <a:bodyPr anchor="t"/>
          <a:lstStyle/>
          <a:p>
            <a:pPr marL="256272" indent="-256272" defTabSz="649223">
              <a:lnSpc>
                <a:spcPts val="3200"/>
              </a:lnSpc>
              <a:buSzPct val="100000"/>
              <a:buChar char="•"/>
              <a:defRPr sz="35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marL="256272" indent="-256272" defTabSz="649223">
              <a:lnSpc>
                <a:spcPts val="3200"/>
              </a:lnSpc>
              <a:defRPr sz="35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Group Number 10</a:t>
            </a:r>
            <a:br/>
          </a:p>
          <a:p>
            <a:pPr defTabSz="649223">
              <a:lnSpc>
                <a:spcPct val="100000"/>
              </a:lnSpc>
              <a:defRPr cap="none" sz="35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Sahil Dhingra:</a:t>
            </a:r>
            <a:r>
              <a:rPr>
                <a:solidFill>
                  <a:srgbClr val="FFFFFF"/>
                </a:solidFill>
              </a:rP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sahdhin@iu.edu</a:t>
            </a:r>
            <a:endParaRPr>
              <a:solidFill>
                <a:srgbClr val="FFFFFF"/>
              </a:solidFill>
            </a:endParaRPr>
          </a:p>
          <a:p>
            <a:pPr defTabSz="649223">
              <a:lnSpc>
                <a:spcPct val="100000"/>
              </a:lnSpc>
              <a:defRPr cap="none" sz="35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Pragat Wagle:</a:t>
            </a:r>
            <a:r>
              <a:rPr>
                <a:solidFill>
                  <a:srgbClr val="FFFFFF"/>
                </a:solidFill>
              </a:rP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pwagle@iupui.edu</a:t>
            </a:r>
            <a:endParaRPr>
              <a:solidFill>
                <a:srgbClr val="FFFFFF"/>
              </a:solidFill>
            </a:endParaRPr>
          </a:p>
          <a:p>
            <a:pPr defTabSz="649223">
              <a:lnSpc>
                <a:spcPct val="100000"/>
              </a:lnSpc>
              <a:defRPr cap="none" sz="35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Mark Green:</a:t>
            </a:r>
            <a:r>
              <a:rPr>
                <a:solidFill>
                  <a:srgbClr val="FFFFFF"/>
                </a:solidFill>
              </a:rP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margree@iu.edu</a:t>
            </a:r>
            <a:endParaRPr>
              <a:solidFill>
                <a:srgbClr val="FFFFFF"/>
              </a:solidFill>
            </a:endParaRPr>
          </a:p>
          <a:p>
            <a:pPr defTabSz="649223">
              <a:lnSpc>
                <a:spcPct val="100000"/>
              </a:lnSpc>
              <a:defRPr cap="none" sz="35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Kunal Singh:</a:t>
            </a:r>
            <a:r>
              <a:rPr>
                <a:solidFill>
                  <a:srgbClr val="FFFFFF"/>
                </a:solidFill>
              </a:rP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singhku@iu.edu</a:t>
            </a:r>
          </a:p>
        </p:txBody>
      </p:sp>
      <p:sp>
        <p:nvSpPr>
          <p:cNvPr id="177" name="Freeform: Shape 20"/>
          <p:cNvSpPr/>
          <p:nvPr/>
        </p:nvSpPr>
        <p:spPr>
          <a:xfrm>
            <a:off x="6130090" y="901035"/>
            <a:ext cx="6061913" cy="595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144" y="0"/>
                </a:moveTo>
                <a:cubicBezTo>
                  <a:pt x="15917" y="0"/>
                  <a:pt x="19288" y="1683"/>
                  <a:pt x="21515" y="4322"/>
                </a:cubicBezTo>
                <a:lnTo>
                  <a:pt x="21600" y="4433"/>
                </a:lnTo>
                <a:lnTo>
                  <a:pt x="21600" y="19322"/>
                </a:lnTo>
                <a:lnTo>
                  <a:pt x="21515" y="19433"/>
                </a:lnTo>
                <a:cubicBezTo>
                  <a:pt x="20959" y="20093"/>
                  <a:pt x="20330" y="20693"/>
                  <a:pt x="19642" y="21222"/>
                </a:cubicBezTo>
                <a:lnTo>
                  <a:pt x="19121" y="21600"/>
                </a:lnTo>
                <a:lnTo>
                  <a:pt x="5181" y="21600"/>
                </a:lnTo>
                <a:lnTo>
                  <a:pt x="4419" y="21043"/>
                </a:lnTo>
                <a:cubicBezTo>
                  <a:pt x="1720" y="18864"/>
                  <a:pt x="0" y="15567"/>
                  <a:pt x="0" y="11877"/>
                </a:cubicBezTo>
                <a:cubicBezTo>
                  <a:pt x="0" y="5318"/>
                  <a:pt x="5437" y="0"/>
                  <a:pt x="12144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8" name="Picture 1" descr="Picture 1"/>
          <p:cNvPicPr>
            <a:picLocks noChangeAspect="1"/>
          </p:cNvPicPr>
          <p:nvPr/>
        </p:nvPicPr>
        <p:blipFill>
          <a:blip r:embed="rId7">
            <a:extLst/>
          </a:blip>
          <a:srcRect l="0" t="6672" r="2" b="8155"/>
          <a:stretch>
            <a:fillRect/>
          </a:stretch>
        </p:blipFill>
        <p:spPr>
          <a:xfrm>
            <a:off x="6260246" y="876780"/>
            <a:ext cx="6061869" cy="6201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895" y="0"/>
                </a:moveTo>
                <a:cubicBezTo>
                  <a:pt x="5325" y="0"/>
                  <a:pt x="0" y="5205"/>
                  <a:pt x="0" y="11626"/>
                </a:cubicBezTo>
                <a:cubicBezTo>
                  <a:pt x="0" y="15639"/>
                  <a:pt x="2080" y="19177"/>
                  <a:pt x="5244" y="21266"/>
                </a:cubicBezTo>
                <a:lnTo>
                  <a:pt x="5808" y="21600"/>
                </a:lnTo>
                <a:lnTo>
                  <a:pt x="17998" y="21600"/>
                </a:lnTo>
                <a:lnTo>
                  <a:pt x="18183" y="21494"/>
                </a:lnTo>
                <a:cubicBezTo>
                  <a:pt x="19278" y="20826"/>
                  <a:pt x="20253" y="19987"/>
                  <a:pt x="21071" y="19018"/>
                </a:cubicBezTo>
                <a:lnTo>
                  <a:pt x="21600" y="18328"/>
                </a:lnTo>
                <a:lnTo>
                  <a:pt x="21600" y="4922"/>
                </a:lnTo>
                <a:lnTo>
                  <a:pt x="21071" y="4231"/>
                </a:lnTo>
                <a:cubicBezTo>
                  <a:pt x="18889" y="1647"/>
                  <a:pt x="15590" y="0"/>
                  <a:pt x="11895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9" name="Title 3"/>
          <p:cNvSpPr txBox="1"/>
          <p:nvPr/>
        </p:nvSpPr>
        <p:spPr>
          <a:xfrm>
            <a:off x="-73765" y="138921"/>
            <a:ext cx="12339530" cy="1091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777240">
              <a:lnSpc>
                <a:spcPct val="90000"/>
              </a:lnSpc>
              <a:defRPr cap="all" sz="4080">
                <a:solidFill>
                  <a:srgbClr val="273FD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HOME CREDIT DEFAULT RISK PREDICTION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Picture Placeholder 7"/>
          <p:cNvGrpSpPr/>
          <p:nvPr/>
        </p:nvGrpSpPr>
        <p:grpSpPr>
          <a:xfrm>
            <a:off x="-21" y="30"/>
            <a:ext cx="12192013" cy="7460312"/>
            <a:chOff x="-10" y="15"/>
            <a:chExt cx="12192012" cy="7460311"/>
          </a:xfrm>
        </p:grpSpPr>
        <p:sp>
          <p:nvSpPr>
            <p:cNvPr id="181" name="Rectangle"/>
            <p:cNvSpPr/>
            <p:nvPr/>
          </p:nvSpPr>
          <p:spPr>
            <a:xfrm>
              <a:off x="-10" y="15"/>
              <a:ext cx="12192011" cy="74603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pic>
          <p:nvPicPr>
            <p:cNvPr id="182" name="image1.jpeg" descr="image1.jpeg"/>
            <p:cNvPicPr>
              <a:picLocks noChangeAspect="1"/>
            </p:cNvPicPr>
            <p:nvPr/>
          </p:nvPicPr>
          <p:blipFill>
            <a:blip r:embed="rId2">
              <a:alphaModFix amt="35000"/>
              <a:extLst/>
            </a:blip>
            <a:srcRect l="0" t="0" r="0" b="29"/>
            <a:stretch>
              <a:fillRect/>
            </a:stretch>
          </p:blipFill>
          <p:spPr>
            <a:xfrm>
              <a:off x="-11" y="15"/>
              <a:ext cx="12192013" cy="74603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4" name="Title 3"/>
          <p:cNvSpPr txBox="1"/>
          <p:nvPr>
            <p:ph type="title"/>
          </p:nvPr>
        </p:nvSpPr>
        <p:spPr>
          <a:xfrm>
            <a:off x="-73765" y="-3259"/>
            <a:ext cx="12339529" cy="1091764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800">
                <a:solidFill>
                  <a:srgbClr val="273FD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Description of the PROJECT</a:t>
            </a:r>
          </a:p>
        </p:txBody>
      </p:sp>
      <p:sp>
        <p:nvSpPr>
          <p:cNvPr id="185" name="Freeform: Shape 20"/>
          <p:cNvSpPr/>
          <p:nvPr/>
        </p:nvSpPr>
        <p:spPr>
          <a:xfrm>
            <a:off x="6947734" y="860157"/>
            <a:ext cx="5256118" cy="5739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144" y="0"/>
                </a:moveTo>
                <a:cubicBezTo>
                  <a:pt x="15917" y="0"/>
                  <a:pt x="19288" y="1683"/>
                  <a:pt x="21515" y="4322"/>
                </a:cubicBezTo>
                <a:lnTo>
                  <a:pt x="21600" y="4433"/>
                </a:lnTo>
                <a:lnTo>
                  <a:pt x="21600" y="19322"/>
                </a:lnTo>
                <a:lnTo>
                  <a:pt x="21515" y="19433"/>
                </a:lnTo>
                <a:cubicBezTo>
                  <a:pt x="20959" y="20093"/>
                  <a:pt x="20330" y="20693"/>
                  <a:pt x="19642" y="21222"/>
                </a:cubicBezTo>
                <a:lnTo>
                  <a:pt x="19121" y="21600"/>
                </a:lnTo>
                <a:lnTo>
                  <a:pt x="5181" y="21600"/>
                </a:lnTo>
                <a:lnTo>
                  <a:pt x="4419" y="21043"/>
                </a:lnTo>
                <a:cubicBezTo>
                  <a:pt x="1720" y="18864"/>
                  <a:pt x="0" y="15567"/>
                  <a:pt x="0" y="11877"/>
                </a:cubicBezTo>
                <a:cubicBezTo>
                  <a:pt x="0" y="5318"/>
                  <a:pt x="5437" y="0"/>
                  <a:pt x="12144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6" name="Title 3"/>
          <p:cNvSpPr txBox="1"/>
          <p:nvPr/>
        </p:nvSpPr>
        <p:spPr>
          <a:xfrm>
            <a:off x="41387" y="1012369"/>
            <a:ext cx="6951008" cy="57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481263" indent="-481263">
              <a:lnSpc>
                <a:spcPct val="90000"/>
              </a:lnSpc>
              <a:buSzPct val="100000"/>
              <a:buChar char="•"/>
              <a:defRPr cap="all" sz="28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HOME CREDIT SET UP A COMPETITION ON KAGGLE TO USE MACHINE LEARNING TO Ensure CLIENTS CAPABLE OF LOAN REPAYMENT ARE NOT REJECT LOANS </a:t>
            </a:r>
          </a:p>
          <a:p>
            <a:pPr>
              <a:lnSpc>
                <a:spcPct val="90000"/>
              </a:lnSpc>
              <a:defRPr cap="all" sz="2800">
                <a:latin typeface="Copperplate"/>
                <a:ea typeface="Copperplate"/>
                <a:cs typeface="Copperplate"/>
                <a:sym typeface="Copperplate"/>
              </a:defRPr>
            </a:pPr>
            <a:br/>
            <a:br/>
          </a:p>
          <a:p>
            <a:pPr marL="481263" indent="-481263">
              <a:lnSpc>
                <a:spcPct val="90000"/>
              </a:lnSpc>
              <a:buSzPct val="100000"/>
              <a:buChar char="•"/>
              <a:defRPr cap="all" sz="28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THIS PROJECT AIMS TO IMPROVE FINANCIAL INCLUSION BY INCLUDING TELCO AND TRANSACTIONAL DATA TO PREDICT CLIENT REPAYMENT ABLITY 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5749" y="742443"/>
            <a:ext cx="6558382" cy="6558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Picture Placeholder 7"/>
          <p:cNvGrpSpPr/>
          <p:nvPr/>
        </p:nvGrpSpPr>
        <p:grpSpPr>
          <a:xfrm>
            <a:off x="-21" y="30"/>
            <a:ext cx="12192013" cy="7460312"/>
            <a:chOff x="-10" y="15"/>
            <a:chExt cx="12192012" cy="7460311"/>
          </a:xfrm>
        </p:grpSpPr>
        <p:sp>
          <p:nvSpPr>
            <p:cNvPr id="189" name="Rectangle"/>
            <p:cNvSpPr/>
            <p:nvPr/>
          </p:nvSpPr>
          <p:spPr>
            <a:xfrm>
              <a:off x="-10" y="15"/>
              <a:ext cx="12192011" cy="74603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pic>
          <p:nvPicPr>
            <p:cNvPr id="190" name="image1.jpeg" descr="image1.jpeg"/>
            <p:cNvPicPr>
              <a:picLocks noChangeAspect="1"/>
            </p:cNvPicPr>
            <p:nvPr/>
          </p:nvPicPr>
          <p:blipFill>
            <a:blip r:embed="rId2">
              <a:alphaModFix amt="35000"/>
              <a:extLst/>
            </a:blip>
            <a:srcRect l="0" t="0" r="0" b="29"/>
            <a:stretch>
              <a:fillRect/>
            </a:stretch>
          </p:blipFill>
          <p:spPr>
            <a:xfrm>
              <a:off x="-11" y="15"/>
              <a:ext cx="12192013" cy="74603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2" name="Title 3"/>
          <p:cNvSpPr txBox="1"/>
          <p:nvPr>
            <p:ph type="title"/>
          </p:nvPr>
        </p:nvSpPr>
        <p:spPr>
          <a:xfrm>
            <a:off x="-73765" y="-3258"/>
            <a:ext cx="12339529" cy="735755"/>
          </a:xfrm>
          <a:prstGeom prst="rect">
            <a:avLst/>
          </a:prstGeom>
        </p:spPr>
        <p:txBody>
          <a:bodyPr anchor="t"/>
          <a:lstStyle>
            <a:lvl1pPr defTabSz="629105">
              <a:lnSpc>
                <a:spcPct val="90000"/>
              </a:lnSpc>
              <a:defRPr sz="3200">
                <a:solidFill>
                  <a:srgbClr val="323FC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Examples OF VISUAL EDA : A correlation Chart</a:t>
            </a:r>
          </a:p>
        </p:txBody>
      </p:sp>
      <p:sp>
        <p:nvSpPr>
          <p:cNvPr id="193" name="Title 3"/>
          <p:cNvSpPr txBox="1"/>
          <p:nvPr/>
        </p:nvSpPr>
        <p:spPr>
          <a:xfrm>
            <a:off x="41383" y="1081347"/>
            <a:ext cx="11237046" cy="5671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/>
            <a:r>
              <a:t>Below is an example of A correlation CHART for One of the Tables we used Credit Card Balance </a:t>
            </a:r>
          </a:p>
        </p:txBody>
      </p:sp>
      <p:pic>
        <p:nvPicPr>
          <p:cNvPr id="194" name="Screen Shot 2022-11-26 at 11.11.07 PM.png" descr="Screen Shot 2022-11-26 at 11.11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4356" y="2166072"/>
            <a:ext cx="4328851" cy="4328849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itle 3"/>
          <p:cNvSpPr txBox="1"/>
          <p:nvPr/>
        </p:nvSpPr>
        <p:spPr>
          <a:xfrm>
            <a:off x="5238801" y="2165735"/>
            <a:ext cx="5219849" cy="5251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481263" indent="-481263">
              <a:lnSpc>
                <a:spcPct val="90000"/>
              </a:lnSpc>
              <a:buSzPct val="100000"/>
              <a:buChar char="•"/>
              <a:defRPr cap="all" sz="17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Correlation is a statistical measure that expresses the extent to which two variables are linearly related (meaning they change together at a constant rate)</a:t>
            </a:r>
            <a:br/>
          </a:p>
          <a:p>
            <a:pPr marL="481263" indent="-481263">
              <a:lnSpc>
                <a:spcPct val="90000"/>
              </a:lnSpc>
              <a:buSzPct val="100000"/>
              <a:buChar char="•"/>
              <a:defRPr cap="all" sz="17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High degree: If the coefficient value lies between ± 0.50 and ± 1, then it is said to be a strong correlation. Moderate degree: If the value lies between ± 0.30 and ± 0.49, then it is said to be a medium correlation. Low degree: When the value lies below + . 29, then it is said to be a small correlation.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Picture Placeholder 7"/>
          <p:cNvGrpSpPr/>
          <p:nvPr/>
        </p:nvGrpSpPr>
        <p:grpSpPr>
          <a:xfrm>
            <a:off x="-21" y="30"/>
            <a:ext cx="12192013" cy="7460312"/>
            <a:chOff x="-10" y="15"/>
            <a:chExt cx="12192012" cy="7460311"/>
          </a:xfrm>
        </p:grpSpPr>
        <p:sp>
          <p:nvSpPr>
            <p:cNvPr id="197" name="Rectangle"/>
            <p:cNvSpPr/>
            <p:nvPr/>
          </p:nvSpPr>
          <p:spPr>
            <a:xfrm>
              <a:off x="-10" y="15"/>
              <a:ext cx="12192011" cy="74603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pic>
          <p:nvPicPr>
            <p:cNvPr id="198" name="image1.jpeg" descr="image1.jpeg"/>
            <p:cNvPicPr>
              <a:picLocks noChangeAspect="1"/>
            </p:cNvPicPr>
            <p:nvPr/>
          </p:nvPicPr>
          <p:blipFill>
            <a:blip r:embed="rId2">
              <a:alphaModFix amt="35000"/>
              <a:extLst/>
            </a:blip>
            <a:srcRect l="0" t="0" r="0" b="29"/>
            <a:stretch>
              <a:fillRect/>
            </a:stretch>
          </p:blipFill>
          <p:spPr>
            <a:xfrm>
              <a:off x="-11" y="15"/>
              <a:ext cx="12192013" cy="74603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0" name="Title 3"/>
          <p:cNvSpPr txBox="1"/>
          <p:nvPr>
            <p:ph type="title"/>
          </p:nvPr>
        </p:nvSpPr>
        <p:spPr>
          <a:xfrm>
            <a:off x="-73765" y="-3258"/>
            <a:ext cx="12339529" cy="735755"/>
          </a:xfrm>
          <a:prstGeom prst="rect">
            <a:avLst/>
          </a:prstGeom>
        </p:spPr>
        <p:txBody>
          <a:bodyPr anchor="t"/>
          <a:lstStyle>
            <a:lvl1pPr defTabSz="501182">
              <a:lnSpc>
                <a:spcPct val="90000"/>
              </a:lnSpc>
              <a:defRPr sz="2600">
                <a:solidFill>
                  <a:srgbClr val="3030CA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Examples OF VISUAL EDA : HistoGram, Boxplot, and Density </a:t>
            </a:r>
          </a:p>
        </p:txBody>
      </p:sp>
      <p:sp>
        <p:nvSpPr>
          <p:cNvPr id="201" name="Title 3"/>
          <p:cNvSpPr txBox="1"/>
          <p:nvPr/>
        </p:nvSpPr>
        <p:spPr>
          <a:xfrm>
            <a:off x="76928" y="749591"/>
            <a:ext cx="11237046" cy="5671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/>
            <a:r>
              <a:t>Below is an example of Numerical analysis done on the table PREVIOUS_APPLICATION. It consists of a Histogram, BoxPlot, and density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956" y="4105128"/>
            <a:ext cx="10876089" cy="253402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itle 3"/>
          <p:cNvSpPr txBox="1"/>
          <p:nvPr/>
        </p:nvSpPr>
        <p:spPr>
          <a:xfrm>
            <a:off x="523836" y="1990344"/>
            <a:ext cx="3584647" cy="2108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88757" indent="-288757" defTabSz="548640">
              <a:lnSpc>
                <a:spcPct val="90000"/>
              </a:lnSpc>
              <a:buSzPct val="100000"/>
              <a:buChar char="•"/>
              <a:defRPr cap="all" sz="1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a diagram consisting of rectangles whose area is proportional to the frequency of a variable and whose width is equal to the class interval.</a:t>
            </a:r>
            <a:br/>
          </a:p>
          <a:p>
            <a:pPr marL="288757" indent="-288757" defTabSz="548640">
              <a:lnSpc>
                <a:spcPct val="90000"/>
              </a:lnSpc>
              <a:buSzPct val="100000"/>
              <a:buChar char="•"/>
              <a:defRPr cap="all" sz="1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It is often used to illustrate the major features of the distribution of the data in a convenient form.</a:t>
            </a:r>
          </a:p>
        </p:txBody>
      </p:sp>
      <p:sp>
        <p:nvSpPr>
          <p:cNvPr id="204" name="Title 3"/>
          <p:cNvSpPr txBox="1"/>
          <p:nvPr/>
        </p:nvSpPr>
        <p:spPr>
          <a:xfrm>
            <a:off x="8083521" y="2096978"/>
            <a:ext cx="2975609" cy="21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312820" indent="-312820" defTabSz="594359">
              <a:lnSpc>
                <a:spcPct val="90000"/>
              </a:lnSpc>
              <a:buSzPct val="100000"/>
              <a:buChar char="•"/>
              <a:defRPr cap="all" sz="1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A density plot is a representation of the distribution of a numeric variable.</a:t>
            </a:r>
          </a:p>
          <a:p>
            <a:pPr defTabSz="594359">
              <a:lnSpc>
                <a:spcPct val="90000"/>
              </a:lnSpc>
              <a:defRPr cap="all" sz="14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marL="312820" indent="-312820" defTabSz="594359">
              <a:lnSpc>
                <a:spcPct val="90000"/>
              </a:lnSpc>
              <a:buSzPct val="100000"/>
              <a:buChar char="•"/>
              <a:defRPr cap="all" sz="1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Allowing for smoother distributions by smoothing out the noise.</a:t>
            </a:r>
          </a:p>
        </p:txBody>
      </p:sp>
      <p:sp>
        <p:nvSpPr>
          <p:cNvPr id="205" name="Title 3"/>
          <p:cNvSpPr txBox="1"/>
          <p:nvPr/>
        </p:nvSpPr>
        <p:spPr>
          <a:xfrm>
            <a:off x="4389418" y="1990344"/>
            <a:ext cx="3413167" cy="2108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192505" indent="-192505" defTabSz="365758">
              <a:lnSpc>
                <a:spcPct val="90000"/>
              </a:lnSpc>
              <a:buSzPct val="100000"/>
              <a:buChar char="•"/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A boxplot is a standardized way of displaying the distribution of data based on a five number summary </a:t>
            </a: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defTabSz="365758">
              <a:lnSpc>
                <a:spcPct val="90000"/>
              </a:lnSpc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marL="192505" indent="-192505" defTabSz="365758">
              <a:lnSpc>
                <a:spcPct val="90000"/>
              </a:lnSpc>
              <a:buSzPct val="100000"/>
              <a:buChar char="•"/>
              <a:defRPr cap="all" sz="9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 It can tell you about your outliers and what their values are. One of the Tables we used Credit Card Balance 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89418" y="1990343"/>
            <a:ext cx="3321597" cy="1868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49202" y="2413661"/>
            <a:ext cx="1945024" cy="1094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Picture Placeholder 7"/>
          <p:cNvGrpSpPr/>
          <p:nvPr/>
        </p:nvGrpSpPr>
        <p:grpSpPr>
          <a:xfrm>
            <a:off x="-21" y="30"/>
            <a:ext cx="12192013" cy="7460312"/>
            <a:chOff x="-10" y="15"/>
            <a:chExt cx="12192012" cy="7460311"/>
          </a:xfrm>
        </p:grpSpPr>
        <p:sp>
          <p:nvSpPr>
            <p:cNvPr id="209" name="Rectangle"/>
            <p:cNvSpPr/>
            <p:nvPr/>
          </p:nvSpPr>
          <p:spPr>
            <a:xfrm>
              <a:off x="-10" y="15"/>
              <a:ext cx="12192011" cy="74603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pic>
          <p:nvPicPr>
            <p:cNvPr id="210" name="image1.jpeg" descr="image1.jpeg"/>
            <p:cNvPicPr>
              <a:picLocks noChangeAspect="1"/>
            </p:cNvPicPr>
            <p:nvPr/>
          </p:nvPicPr>
          <p:blipFill>
            <a:blip r:embed="rId2">
              <a:alphaModFix amt="35000"/>
              <a:extLst/>
            </a:blip>
            <a:srcRect l="0" t="0" r="0" b="29"/>
            <a:stretch>
              <a:fillRect/>
            </a:stretch>
          </p:blipFill>
          <p:spPr>
            <a:xfrm>
              <a:off x="-11" y="15"/>
              <a:ext cx="12192013" cy="74603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2" name="Title 3"/>
          <p:cNvSpPr txBox="1"/>
          <p:nvPr>
            <p:ph type="title"/>
          </p:nvPr>
        </p:nvSpPr>
        <p:spPr>
          <a:xfrm>
            <a:off x="-73765" y="-3258"/>
            <a:ext cx="12339529" cy="735755"/>
          </a:xfrm>
          <a:prstGeom prst="rect">
            <a:avLst/>
          </a:prstGeom>
        </p:spPr>
        <p:txBody>
          <a:bodyPr anchor="t"/>
          <a:lstStyle>
            <a:lvl1pPr defTabSz="511148">
              <a:lnSpc>
                <a:spcPct val="90000"/>
              </a:lnSpc>
              <a:defRPr sz="2600">
                <a:solidFill>
                  <a:srgbClr val="432D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OVERVIEW OF THE MODELING PIPELINES THAT WERE EXPLORED</a:t>
            </a:r>
          </a:p>
        </p:txBody>
      </p:sp>
      <p:sp>
        <p:nvSpPr>
          <p:cNvPr id="213" name="Title 3"/>
          <p:cNvSpPr txBox="1"/>
          <p:nvPr/>
        </p:nvSpPr>
        <p:spPr>
          <a:xfrm>
            <a:off x="61749" y="580381"/>
            <a:ext cx="11900090" cy="525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Below is picture of the Code used for our Pipeline</a:t>
            </a:r>
          </a:p>
          <a:p>
            <a: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A Numerical Pipeline was created with imputer, to replace missing values with median and standard Scala to remove the mean and scales each feature/variable to unit variance.</a:t>
            </a:r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1779" y="2440689"/>
            <a:ext cx="7532642" cy="4445195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Title 3"/>
          <p:cNvSpPr txBox="1"/>
          <p:nvPr/>
        </p:nvSpPr>
        <p:spPr>
          <a:xfrm>
            <a:off x="141355" y="2259524"/>
            <a:ext cx="4787629" cy="5254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A Categorical PipeLine also consisted of the IMputer and then OHE to to perform “binarization” of the categories to each other and include it as a feature to train the model.</a:t>
            </a:r>
            <a:br/>
          </a:p>
          <a:p>
            <a: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They were both combined into a data pipeline and logistic regression performed using GridSearchCv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Picture Placeholder 7"/>
          <p:cNvGrpSpPr/>
          <p:nvPr/>
        </p:nvGrpSpPr>
        <p:grpSpPr>
          <a:xfrm>
            <a:off x="-21" y="30"/>
            <a:ext cx="12192013" cy="7460312"/>
            <a:chOff x="-10" y="15"/>
            <a:chExt cx="12192012" cy="7460311"/>
          </a:xfrm>
        </p:grpSpPr>
        <p:sp>
          <p:nvSpPr>
            <p:cNvPr id="217" name="Rectangle"/>
            <p:cNvSpPr/>
            <p:nvPr/>
          </p:nvSpPr>
          <p:spPr>
            <a:xfrm>
              <a:off x="-10" y="15"/>
              <a:ext cx="12192011" cy="74603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pic>
          <p:nvPicPr>
            <p:cNvPr id="218" name="image1.jpeg" descr="image1.jpeg"/>
            <p:cNvPicPr>
              <a:picLocks noChangeAspect="1"/>
            </p:cNvPicPr>
            <p:nvPr/>
          </p:nvPicPr>
          <p:blipFill>
            <a:blip r:embed="rId2">
              <a:alphaModFix amt="35000"/>
              <a:extLst/>
            </a:blip>
            <a:srcRect l="0" t="0" r="0" b="29"/>
            <a:stretch>
              <a:fillRect/>
            </a:stretch>
          </p:blipFill>
          <p:spPr>
            <a:xfrm>
              <a:off x="-11" y="15"/>
              <a:ext cx="12192013" cy="74603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0" name="Title 3"/>
          <p:cNvSpPr txBox="1"/>
          <p:nvPr>
            <p:ph type="title"/>
          </p:nvPr>
        </p:nvSpPr>
        <p:spPr>
          <a:xfrm>
            <a:off x="-73765" y="-3258"/>
            <a:ext cx="12339529" cy="735755"/>
          </a:xfrm>
          <a:prstGeom prst="rect">
            <a:avLst/>
          </a:prstGeom>
        </p:spPr>
        <p:txBody>
          <a:bodyPr anchor="t"/>
          <a:lstStyle>
            <a:lvl1pPr defTabSz="708018">
              <a:lnSpc>
                <a:spcPct val="90000"/>
              </a:lnSpc>
              <a:defRPr>
                <a:solidFill>
                  <a:srgbClr val="2F38CE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Results and Discussion of the Results</a:t>
            </a:r>
          </a:p>
        </p:txBody>
      </p:sp>
      <p:sp>
        <p:nvSpPr>
          <p:cNvPr id="221" name="Title 3"/>
          <p:cNvSpPr txBox="1"/>
          <p:nvPr/>
        </p:nvSpPr>
        <p:spPr>
          <a:xfrm>
            <a:off x="38051" y="1014895"/>
            <a:ext cx="5631459" cy="2014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404258" indent="-404258" defTabSz="768094">
              <a:lnSpc>
                <a:spcPct val="90000"/>
              </a:lnSpc>
              <a:buSzPct val="100000"/>
              <a:buChar char="•"/>
              <a:defRPr cap="all" sz="20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Below is picture of the results obtained using that previous explained pipeline </a:t>
            </a:r>
          </a:p>
          <a:p>
            <a:pPr marL="404258" indent="-404258" defTabSz="768094">
              <a:lnSpc>
                <a:spcPct val="90000"/>
              </a:lnSpc>
              <a:buSzPct val="100000"/>
              <a:buChar char="•"/>
              <a:defRPr cap="all" sz="20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marL="404258" indent="-404258" defTabSz="768094">
              <a:lnSpc>
                <a:spcPct val="90000"/>
              </a:lnSpc>
              <a:buSzPct val="100000"/>
              <a:buChar char="•"/>
              <a:defRPr cap="all" sz="20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Initially in phase one before all of our transformations and roll ups we achieved these accuracy measures 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0882" y="1643140"/>
            <a:ext cx="6164754" cy="1359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0882" y="3913492"/>
            <a:ext cx="6164754" cy="1359707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Title 3"/>
          <p:cNvSpPr txBox="1"/>
          <p:nvPr/>
        </p:nvSpPr>
        <p:spPr>
          <a:xfrm>
            <a:off x="38051" y="3586098"/>
            <a:ext cx="5631459" cy="2014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404258" indent="-404258" defTabSz="768094">
              <a:lnSpc>
                <a:spcPct val="90000"/>
              </a:lnSpc>
              <a:buSzPct val="100000"/>
              <a:buChar char="•"/>
              <a:defRPr cap="all" sz="20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Below is picture of the results obtained using Our TRAIN FROM PHASE 2 ___________________</a:t>
            </a:r>
          </a:p>
          <a:p>
            <a:pPr marL="404258" indent="-404258" defTabSz="768094">
              <a:lnSpc>
                <a:spcPct val="90000"/>
              </a:lnSpc>
              <a:buSzPct val="100000"/>
              <a:buChar char="•"/>
              <a:defRPr cap="all" sz="20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marL="404258" indent="-404258" defTabSz="768094">
              <a:lnSpc>
                <a:spcPct val="90000"/>
              </a:lnSpc>
              <a:buSzPct val="100000"/>
              <a:buChar char="•"/>
              <a:defRPr cap="all" sz="20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Initially in phase one before all of our transformations and roll ups we achieved these accuracy measures  _______</a:t>
            </a:r>
          </a:p>
        </p:txBody>
      </p:sp>
      <p:sp>
        <p:nvSpPr>
          <p:cNvPr id="225" name="Title 3"/>
          <p:cNvSpPr txBox="1"/>
          <p:nvPr/>
        </p:nvSpPr>
        <p:spPr>
          <a:xfrm>
            <a:off x="6479342" y="968013"/>
            <a:ext cx="4553019" cy="932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/>
            <a:r>
              <a:t>PHASE 1</a:t>
            </a:r>
          </a:p>
        </p:txBody>
      </p:sp>
      <p:sp>
        <p:nvSpPr>
          <p:cNvPr id="226" name="Title 3"/>
          <p:cNvSpPr txBox="1"/>
          <p:nvPr/>
        </p:nvSpPr>
        <p:spPr>
          <a:xfrm>
            <a:off x="6017254" y="3180327"/>
            <a:ext cx="4553016" cy="932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/>
            <a:r>
              <a:t>PHASE 2(NEED TO UPDATE THIS)</a:t>
            </a:r>
          </a:p>
        </p:txBody>
      </p:sp>
      <p:sp>
        <p:nvSpPr>
          <p:cNvPr id="227" name="Title 3"/>
          <p:cNvSpPr txBox="1"/>
          <p:nvPr/>
        </p:nvSpPr>
        <p:spPr>
          <a:xfrm>
            <a:off x="38055" y="5570373"/>
            <a:ext cx="12115890" cy="1721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481263" indent="-481263">
              <a:lnSpc>
                <a:spcPct val="90000"/>
              </a:lnSpc>
              <a:buSzPct val="100000"/>
              <a:buChar char="•"/>
              <a:defRPr cap="all">
                <a:latin typeface="Copperplate"/>
                <a:ea typeface="Copperplate"/>
                <a:cs typeface="Copperplate"/>
                <a:sym typeface="Copperplate"/>
              </a:defRPr>
            </a:pPr>
            <a:r>
              <a:t>EDA improved our accuracy as we rolled up data and aggregated them by ["min", "max", "count", "sum", "median", "mean", “var”]. Also with OHE, Imputer, transformations, removAL of columns if certain ratio of them were null, And Specific  Calculations our overall accuracy improved.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Picture Placeholder 7"/>
          <p:cNvGrpSpPr/>
          <p:nvPr/>
        </p:nvGrpSpPr>
        <p:grpSpPr>
          <a:xfrm>
            <a:off x="-21" y="30"/>
            <a:ext cx="12192013" cy="7460312"/>
            <a:chOff x="-10" y="15"/>
            <a:chExt cx="12192012" cy="7460311"/>
          </a:xfrm>
        </p:grpSpPr>
        <p:sp>
          <p:nvSpPr>
            <p:cNvPr id="229" name="Rectangle"/>
            <p:cNvSpPr/>
            <p:nvPr/>
          </p:nvSpPr>
          <p:spPr>
            <a:xfrm>
              <a:off x="-10" y="15"/>
              <a:ext cx="12192011" cy="74603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pic>
          <p:nvPicPr>
            <p:cNvPr id="230" name="image1.jpeg" descr="image1.jpeg"/>
            <p:cNvPicPr>
              <a:picLocks noChangeAspect="1"/>
            </p:cNvPicPr>
            <p:nvPr/>
          </p:nvPicPr>
          <p:blipFill>
            <a:blip r:embed="rId2">
              <a:alphaModFix amt="35000"/>
              <a:extLst/>
            </a:blip>
            <a:srcRect l="0" t="0" r="0" b="29"/>
            <a:stretch>
              <a:fillRect/>
            </a:stretch>
          </p:blipFill>
          <p:spPr>
            <a:xfrm>
              <a:off x="-11" y="15"/>
              <a:ext cx="12192013" cy="74603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2" name="Title 3"/>
          <p:cNvSpPr txBox="1"/>
          <p:nvPr>
            <p:ph type="title"/>
          </p:nvPr>
        </p:nvSpPr>
        <p:spPr>
          <a:xfrm>
            <a:off x="-73765" y="-3258"/>
            <a:ext cx="12339529" cy="735755"/>
          </a:xfrm>
          <a:prstGeom prst="rect">
            <a:avLst/>
          </a:prstGeom>
        </p:spPr>
        <p:txBody>
          <a:bodyPr anchor="t"/>
          <a:lstStyle>
            <a:lvl1pPr defTabSz="667874">
              <a:lnSpc>
                <a:spcPct val="90000"/>
              </a:lnSpc>
              <a:defRPr sz="3400">
                <a:solidFill>
                  <a:srgbClr val="232ECA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Conclusion from Phase two and Next Steps</a:t>
            </a:r>
          </a:p>
        </p:txBody>
      </p:sp>
      <p:sp>
        <p:nvSpPr>
          <p:cNvPr id="233" name="Title 3"/>
          <p:cNvSpPr txBox="1"/>
          <p:nvPr/>
        </p:nvSpPr>
        <p:spPr>
          <a:xfrm>
            <a:off x="38052" y="1014895"/>
            <a:ext cx="11811876" cy="5171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The Majority of phase 2 was dedicated to rolling up the data and EDA by aggregating based off ["min", "max", "count", "sum", "median", "mean", “var”].</a:t>
            </a:r>
            <a:br/>
          </a:p>
          <a:p>
            <a: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Correlations were determined and highest correlation’s to the target variable and to other attributes in the table were kept</a:t>
            </a:r>
          </a:p>
          <a:p>
            <a:pPr>
              <a:lnSpc>
                <a:spcPct val="90000"/>
              </a:lnSpc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pPr>
          </a:p>
          <a:p>
            <a: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Our overall Test accuracy improved by and Test AUC by ___________________</a:t>
            </a:r>
            <a:br/>
          </a:p>
          <a:p>
            <a: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This showed how important it is to roll up and perform EDA and transformations as it has improved the accuracy of the model</a:t>
            </a:r>
            <a:br/>
          </a:p>
          <a:p>
            <a:pPr marL="481263" indent="-481263">
              <a:lnSpc>
                <a:spcPct val="90000"/>
              </a:lnSpc>
              <a:buSzPct val="100000"/>
              <a:buChar char="•"/>
              <a:defRPr cap="all" sz="2400">
                <a:latin typeface="Copperplate"/>
                <a:ea typeface="Copperplate"/>
                <a:cs typeface="Copperplate"/>
                <a:sym typeface="Copperplate"/>
              </a:defRPr>
            </a:pPr>
            <a:r>
              <a:t>With future Feature Engineering we hope to continue to improve the accuracy of the model.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alancing Act">
  <a:themeElements>
    <a:clrScheme name="Balancing Act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000FF"/>
      </a:hlink>
      <a:folHlink>
        <a:srgbClr val="FF00FF"/>
      </a:folHlink>
    </a:clrScheme>
    <a:fontScheme name="Balancing Ac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alancing Ac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alancing Act">
  <a:themeElements>
    <a:clrScheme name="Balancing Ac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000FF"/>
      </a:hlink>
      <a:folHlink>
        <a:srgbClr val="FF00FF"/>
      </a:folHlink>
    </a:clrScheme>
    <a:fontScheme name="Balancing Ac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alancing Ac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